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AB7034-DA12-4B31-9568-B4EA3F4608D6}" type="datetimeFigureOut">
              <a:rPr lang="es-MX" smtClean="0"/>
              <a:t>06/09/2013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430A77-40CE-4934-8218-99C4DEC5854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Procedimientos oceánicos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8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r>
              <a:rPr lang="es-MX" dirty="0" smtClean="0"/>
              <a:t>OTS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400800" cy="3474720"/>
          </a:xfrm>
        </p:spPr>
        <p:txBody>
          <a:bodyPr/>
          <a:lstStyle/>
          <a:p>
            <a:r>
              <a:rPr lang="es-MX" dirty="0" smtClean="0"/>
              <a:t>OTS </a:t>
            </a:r>
            <a:r>
              <a:rPr lang="es-MX" dirty="0" err="1" smtClean="0"/>
              <a:t>Organized</a:t>
            </a:r>
            <a:r>
              <a:rPr lang="es-MX" dirty="0" smtClean="0"/>
              <a:t> </a:t>
            </a:r>
            <a:r>
              <a:rPr lang="es-MX" dirty="0" err="1" smtClean="0"/>
              <a:t>Track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endParaRPr lang="es-MX" dirty="0" smtClean="0"/>
          </a:p>
          <a:p>
            <a:r>
              <a:rPr lang="es-MX" dirty="0" smtClean="0"/>
              <a:t>Regularmente son de 4 a 7 rutas paralelas</a:t>
            </a:r>
          </a:p>
          <a:p>
            <a:r>
              <a:rPr lang="es-MX" dirty="0" smtClean="0"/>
              <a:t>Se hacen en base a menor tiempo en ruta</a:t>
            </a:r>
          </a:p>
          <a:p>
            <a:r>
              <a:rPr lang="es-MX" dirty="0" smtClean="0"/>
              <a:t>Se puede evadir dicho sistema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4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r>
              <a:rPr lang="es-MX" dirty="0" err="1" smtClean="0"/>
              <a:t>Trans-Atlantic</a:t>
            </a:r>
            <a:r>
              <a:rPr lang="es-MX" dirty="0" smtClean="0"/>
              <a:t> </a:t>
            </a:r>
            <a:r>
              <a:rPr lang="es-MX" dirty="0" err="1" smtClean="0"/>
              <a:t>tracks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988840"/>
            <a:ext cx="6400800" cy="3474720"/>
          </a:xfrm>
        </p:spPr>
        <p:txBody>
          <a:bodyPr/>
          <a:lstStyle/>
          <a:p>
            <a:r>
              <a:rPr lang="es-MX" dirty="0" smtClean="0"/>
              <a:t>Se dividen en 3: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OTS </a:t>
            </a:r>
            <a:r>
              <a:rPr lang="es-MX" dirty="0" err="1" smtClean="0"/>
              <a:t>routes</a:t>
            </a:r>
            <a:r>
              <a:rPr lang="es-MX" dirty="0" smtClean="0"/>
              <a:t> = NAT </a:t>
            </a:r>
            <a:r>
              <a:rPr lang="es-MX" dirty="0" err="1" smtClean="0"/>
              <a:t>Track</a:t>
            </a:r>
            <a:r>
              <a:rPr lang="es-MX" dirty="0" smtClean="0"/>
              <a:t> </a:t>
            </a:r>
            <a:r>
              <a:rPr lang="es-MX" dirty="0" err="1" smtClean="0"/>
              <a:t>Message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Al azar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Modificada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01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r>
              <a:rPr lang="es-MX" dirty="0" smtClean="0"/>
              <a:t>Son divididas en 7 </a:t>
            </a:r>
            <a:r>
              <a:rPr lang="es-MX" dirty="0" err="1" smtClean="0"/>
              <a:t>FIRs</a:t>
            </a:r>
            <a:r>
              <a:rPr lang="es-MX" dirty="0" smtClean="0"/>
              <a:t>/</a:t>
            </a:r>
            <a:r>
              <a:rPr lang="es-MX" dirty="0" err="1" smtClean="0"/>
              <a:t>CTAs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2060848"/>
            <a:ext cx="6400800" cy="347472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Bodo</a:t>
            </a:r>
            <a:r>
              <a:rPr lang="es-MX" dirty="0" smtClean="0"/>
              <a:t> </a:t>
            </a:r>
            <a:r>
              <a:rPr lang="es-MX" dirty="0" err="1" smtClean="0"/>
              <a:t>Oceanic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Gander</a:t>
            </a:r>
            <a:r>
              <a:rPr lang="es-MX" dirty="0" smtClean="0"/>
              <a:t> </a:t>
            </a:r>
            <a:r>
              <a:rPr lang="es-MX" dirty="0" err="1" smtClean="0"/>
              <a:t>Oceanic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New York </a:t>
            </a:r>
            <a:r>
              <a:rPr lang="es-MX" dirty="0" err="1" smtClean="0"/>
              <a:t>Oceanic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Reykjavik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Santa </a:t>
            </a:r>
            <a:r>
              <a:rPr lang="es-MX" dirty="0" err="1" smtClean="0"/>
              <a:t>Maria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Shanwick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Sendrestrom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4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2132856"/>
            <a:ext cx="6400800" cy="3474720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9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92696"/>
            <a:ext cx="6512511" cy="1143000"/>
          </a:xfrm>
        </p:spPr>
        <p:txBody>
          <a:bodyPr/>
          <a:lstStyle/>
          <a:p>
            <a:pPr algn="ctr"/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2564904"/>
            <a:ext cx="6400800" cy="3474720"/>
          </a:xfrm>
        </p:spPr>
        <p:txBody>
          <a:bodyPr>
            <a:noAutofit/>
          </a:bodyPr>
          <a:lstStyle/>
          <a:p>
            <a:r>
              <a:rPr lang="es-MX" sz="4400" dirty="0" smtClean="0"/>
              <a:t>Combustible</a:t>
            </a:r>
          </a:p>
          <a:p>
            <a:r>
              <a:rPr lang="es-MX" sz="4400" dirty="0" err="1" smtClean="0"/>
              <a:t>NATs</a:t>
            </a:r>
            <a:endParaRPr lang="es-MX" sz="4400" dirty="0" smtClean="0"/>
          </a:p>
          <a:p>
            <a:r>
              <a:rPr lang="es-MX" sz="4400" dirty="0" smtClean="0"/>
              <a:t>En ruta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1389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algn="ctr"/>
            <a:r>
              <a:rPr lang="es-MX" dirty="0" smtClean="0"/>
              <a:t>Combustible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2636912"/>
            <a:ext cx="6400800" cy="3474720"/>
          </a:xfrm>
        </p:spPr>
        <p:txBody>
          <a:bodyPr/>
          <a:lstStyle/>
          <a:p>
            <a:r>
              <a:rPr lang="es-MX" dirty="0" smtClean="0"/>
              <a:t>Las cifras </a:t>
            </a:r>
            <a:r>
              <a:rPr lang="es-MX" dirty="0" err="1" smtClean="0"/>
              <a:t>basicas</a:t>
            </a:r>
            <a:r>
              <a:rPr lang="es-MX" dirty="0" smtClean="0"/>
              <a:t> de combustible son las siguientes: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Taxi Fuel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Trip</a:t>
            </a:r>
            <a:r>
              <a:rPr lang="es-MX" dirty="0" smtClean="0"/>
              <a:t> Fuel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Reserve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Contingency</a:t>
            </a:r>
            <a:r>
              <a:rPr lang="es-MX" dirty="0" smtClean="0"/>
              <a:t> Fuel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err="1" smtClean="0"/>
              <a:t>Alternate</a:t>
            </a:r>
            <a:r>
              <a:rPr lang="es-MX" dirty="0" smtClean="0"/>
              <a:t> Fuel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Final Reserve Fuel 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91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r>
              <a:rPr lang="es-MX" dirty="0" smtClean="0"/>
              <a:t>Taxi Fuel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2132856"/>
            <a:ext cx="6400800" cy="3474720"/>
          </a:xfrm>
        </p:spPr>
        <p:txBody>
          <a:bodyPr/>
          <a:lstStyle/>
          <a:p>
            <a:r>
              <a:rPr lang="es-MX" dirty="0" smtClean="0"/>
              <a:t>Es el la cantidad de combustible esperado para ser usado desde que empezamos a trabajar en la aeronave hasta en el despegue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41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r>
              <a:rPr lang="es-MX" dirty="0" err="1" smtClean="0"/>
              <a:t>Trip</a:t>
            </a:r>
            <a:r>
              <a:rPr lang="es-MX" dirty="0" smtClean="0"/>
              <a:t> Fuel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/>
          <a:lstStyle/>
          <a:p>
            <a:r>
              <a:rPr lang="es-MX" dirty="0" smtClean="0"/>
              <a:t>Este combustible es calculado para todo el vuelo y consiste de lo siguiente: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Despegue y ascenso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Crucero desde el TOC hasta el TOD, incluyendo </a:t>
            </a:r>
            <a:r>
              <a:rPr lang="es-MX" dirty="0" err="1" smtClean="0"/>
              <a:t>step</a:t>
            </a:r>
            <a:r>
              <a:rPr lang="es-MX" dirty="0" smtClean="0"/>
              <a:t> </a:t>
            </a:r>
            <a:r>
              <a:rPr lang="es-MX" dirty="0" err="1" smtClean="0"/>
              <a:t>climbs</a:t>
            </a:r>
            <a:endParaRPr lang="es-MX" dirty="0" smtClean="0"/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Descenso hasta el IAF 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Aproximación y aterrizaje</a:t>
            </a:r>
          </a:p>
        </p:txBody>
      </p:sp>
    </p:spTree>
    <p:extLst>
      <p:ext uri="{BB962C8B-B14F-4D97-AF65-F5344CB8AC3E}">
        <p14:creationId xmlns:p14="http://schemas.microsoft.com/office/powerpoint/2010/main" val="23732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r>
              <a:rPr lang="es-MX" dirty="0" smtClean="0"/>
              <a:t>Reserve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Contingency</a:t>
            </a:r>
            <a:r>
              <a:rPr lang="es-MX" dirty="0" smtClean="0"/>
              <a:t> fuel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6400800" cy="3474720"/>
          </a:xfrm>
        </p:spPr>
        <p:txBody>
          <a:bodyPr/>
          <a:lstStyle/>
          <a:p>
            <a:r>
              <a:rPr lang="es-MX" dirty="0" smtClean="0"/>
              <a:t>Este combustible es dedicado para lo siguiente: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Desviaciones por clima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Desviaciones por ATC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84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r>
              <a:rPr lang="es-MX" dirty="0" err="1" smtClean="0"/>
              <a:t>Alternate</a:t>
            </a:r>
            <a:r>
              <a:rPr lang="es-MX" dirty="0" smtClean="0"/>
              <a:t> fuel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2204864"/>
            <a:ext cx="6400800" cy="3474720"/>
          </a:xfrm>
        </p:spPr>
        <p:txBody>
          <a:bodyPr/>
          <a:lstStyle/>
          <a:p>
            <a:r>
              <a:rPr lang="es-MX" dirty="0" smtClean="0"/>
              <a:t>Se deberá de calcularlo siguiente: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Aproximación fallida desde el punto de decisión hasta el aeropuerto alterno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Ascenso desde la altitud de aproximación fallida hasta el nivel de crucero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Desde el TOC hasta el TOD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Descenso hasta el IAF </a:t>
            </a:r>
          </a:p>
          <a:p>
            <a:pPr marL="502920" indent="-457200">
              <a:buFont typeface="+mj-lt"/>
              <a:buAutoNum type="arabicPeriod"/>
            </a:pPr>
            <a:r>
              <a:rPr lang="es-MX" dirty="0" smtClean="0"/>
              <a:t>Aproximación y aterrizaje </a:t>
            </a:r>
          </a:p>
          <a:p>
            <a:pPr marL="502920" indent="-4572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26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r>
              <a:rPr lang="es-MX" dirty="0" smtClean="0"/>
              <a:t>Final reserve fuel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2348880"/>
            <a:ext cx="6400800" cy="3474720"/>
          </a:xfrm>
        </p:spPr>
        <p:txBody>
          <a:bodyPr/>
          <a:lstStyle/>
          <a:p>
            <a:r>
              <a:rPr lang="es-MX" dirty="0" smtClean="0"/>
              <a:t>Es el combustible calculado para mantener 30 minutos en patrón de espera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95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r>
              <a:rPr lang="es-MX" dirty="0" smtClean="0"/>
              <a:t>Operaciones NAT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2636912"/>
            <a:ext cx="6400800" cy="3474720"/>
          </a:xfrm>
        </p:spPr>
        <p:txBody>
          <a:bodyPr/>
          <a:lstStyle/>
          <a:p>
            <a:r>
              <a:rPr lang="es-MX" dirty="0" smtClean="0"/>
              <a:t>Espacio aéreo OCA (</a:t>
            </a:r>
            <a:r>
              <a:rPr lang="es-MX" dirty="0" err="1" smtClean="0"/>
              <a:t>Oceanic</a:t>
            </a:r>
            <a:r>
              <a:rPr lang="es-MX" dirty="0" smtClean="0"/>
              <a:t> Control </a:t>
            </a:r>
            <a:r>
              <a:rPr lang="es-MX" dirty="0" err="1" smtClean="0"/>
              <a:t>Areas</a:t>
            </a:r>
            <a:r>
              <a:rPr lang="es-MX" dirty="0" smtClean="0"/>
              <a:t>)</a:t>
            </a:r>
          </a:p>
          <a:p>
            <a:r>
              <a:rPr lang="es-MX" dirty="0" smtClean="0"/>
              <a:t>A o sobre FL055 se denomina espacio aéreo controlado clase </a:t>
            </a:r>
            <a:r>
              <a:rPr lang="es-MX" b="1" dirty="0" smtClean="0"/>
              <a:t>A </a:t>
            </a:r>
          </a:p>
          <a:p>
            <a:r>
              <a:rPr lang="es-MX" dirty="0" smtClean="0"/>
              <a:t>No tiene limite </a:t>
            </a:r>
          </a:p>
          <a:p>
            <a:r>
              <a:rPr lang="es-MX" dirty="0" smtClean="0"/>
              <a:t>Se deberá de volar bajo </a:t>
            </a:r>
            <a:r>
              <a:rPr lang="es-MX" dirty="0"/>
              <a:t>I</a:t>
            </a:r>
            <a:r>
              <a:rPr lang="es-MX" dirty="0" smtClean="0"/>
              <a:t>FR a o sobre FL055</a:t>
            </a:r>
          </a:p>
          <a:p>
            <a:r>
              <a:rPr lang="es-MX" dirty="0" smtClean="0"/>
              <a:t>No hay radar</a:t>
            </a:r>
          </a:p>
          <a:p>
            <a:r>
              <a:rPr lang="es-MX" dirty="0" smtClean="0"/>
              <a:t>No hay VOR, NDB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79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</TotalTime>
  <Words>270</Words>
  <Application>Microsoft Office PowerPoint</Application>
  <PresentationFormat>Presentación en pantalla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Transmisión de listas</vt:lpstr>
      <vt:lpstr>Procedimientos oceánicos</vt:lpstr>
      <vt:lpstr>Contenido</vt:lpstr>
      <vt:lpstr>Combustible</vt:lpstr>
      <vt:lpstr>Taxi Fuel</vt:lpstr>
      <vt:lpstr>Trip Fuel</vt:lpstr>
      <vt:lpstr>Reserve or Contingency fuel</vt:lpstr>
      <vt:lpstr>Alternate fuel</vt:lpstr>
      <vt:lpstr>Final reserve fuel</vt:lpstr>
      <vt:lpstr>Operaciones NAT</vt:lpstr>
      <vt:lpstr>OTS</vt:lpstr>
      <vt:lpstr>Trans-Atlantic tracks</vt:lpstr>
      <vt:lpstr>Son divididas en 7 FIRs/CTAs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Procedimientos oceánicos</dc:title>
  <dc:creator>Mauri</dc:creator>
  <cp:lastModifiedBy>Mauri</cp:lastModifiedBy>
  <cp:revision>6</cp:revision>
  <dcterms:created xsi:type="dcterms:W3CDTF">2013-09-07T00:20:29Z</dcterms:created>
  <dcterms:modified xsi:type="dcterms:W3CDTF">2013-09-07T03:00:53Z</dcterms:modified>
</cp:coreProperties>
</file>